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1" r:id="rId2"/>
    <p:sldId id="404" r:id="rId3"/>
    <p:sldId id="413" r:id="rId4"/>
    <p:sldId id="410" r:id="rId5"/>
    <p:sldId id="409" r:id="rId6"/>
    <p:sldId id="411" r:id="rId7"/>
    <p:sldId id="414" r:id="rId8"/>
    <p:sldId id="405" r:id="rId9"/>
    <p:sldId id="415" r:id="rId10"/>
    <p:sldId id="408" r:id="rId11"/>
    <p:sldId id="416" r:id="rId12"/>
    <p:sldId id="403" r:id="rId13"/>
    <p:sldId id="373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7CD"/>
    <a:srgbClr val="FF0000"/>
    <a:srgbClr val="4343FF"/>
    <a:srgbClr val="0000FF"/>
    <a:srgbClr val="FF481D"/>
    <a:srgbClr val="7D7DFF"/>
    <a:srgbClr val="A3A3FF"/>
    <a:srgbClr val="FDFDFD"/>
    <a:srgbClr val="00FF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877" autoAdjust="0"/>
    <p:restoredTop sz="84230" autoAdjust="0"/>
  </p:normalViewPr>
  <p:slideViewPr>
    <p:cSldViewPr snapToGrid="0">
      <p:cViewPr varScale="1">
        <p:scale>
          <a:sx n="52" d="100"/>
          <a:sy n="52" d="100"/>
        </p:scale>
        <p:origin x="-114" y="-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736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54259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675197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17759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598630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8175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703551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9873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81705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15354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58047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804779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589434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10579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2021/9/25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ctrTitle"/>
          </p:nvPr>
        </p:nvSpPr>
        <p:spPr>
          <a:xfrm>
            <a:off x="0" y="890857"/>
            <a:ext cx="12192000" cy="2355215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>
              <a:lnSpc>
                <a:spcPct val="114000"/>
              </a:lnSpc>
            </a:pPr>
            <a:r>
              <a:rPr lang="zh-CN" altLang="en-US" sz="6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目标驱动选择</a:t>
            </a:r>
            <a:endParaRPr lang="zh-CN" altLang="en-US" sz="68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107259" y="5705607"/>
            <a:ext cx="1977483" cy="563368"/>
          </a:xfrm>
        </p:spPr>
        <p:txBody>
          <a:bodyPr/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20</a:t>
            </a:r>
            <a:fld id="{D9B4966C-4A3B-470B-893F-7F09CF292E80}" type="datetime7">
              <a:rPr lang="zh-CN" altLang="en-US" sz="3200" b="1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pPr algn="ctr"/>
              <a:t>21.9.25</a:t>
            </a:fld>
            <a:endParaRPr lang="zh-CN" altLang="en-US" sz="3200" b="1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63175" y="3691010"/>
            <a:ext cx="9865650" cy="1077218"/>
            <a:chOff x="1929491" y="3726586"/>
            <a:chExt cx="9865650" cy="1077218"/>
          </a:xfrm>
        </p:grpSpPr>
        <p:sp>
          <p:nvSpPr>
            <p:cNvPr id="12" name="文本框 6"/>
            <p:cNvSpPr txBox="1"/>
            <p:nvPr/>
          </p:nvSpPr>
          <p:spPr>
            <a:xfrm>
              <a:off x="1929491" y="3726586"/>
              <a:ext cx="2170562" cy="10772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3200" b="1" dirty="0" smtClean="0">
                  <a:latin typeface="华文楷体" panose="02010600040101010101" charset="-122"/>
                  <a:ea typeface="华文楷体" panose="02010600040101010101" charset="-122"/>
                </a:rPr>
                <a:t>主  讲  人：</a:t>
              </a:r>
              <a:endParaRPr lang="en-US" altLang="zh-CN" sz="3200" b="1" dirty="0" smtClean="0">
                <a:latin typeface="华文楷体" panose="02010600040101010101" charset="-122"/>
                <a:ea typeface="华文楷体" panose="02010600040101010101" charset="-122"/>
              </a:endParaRPr>
            </a:p>
            <a:p>
              <a:r>
                <a:rPr lang="zh-CN" altLang="en-US" sz="3200" b="1" dirty="0" smtClean="0">
                  <a:latin typeface="华文楷体" panose="02010600040101010101" charset="-122"/>
                  <a:ea typeface="华文楷体" panose="02010600040101010101" charset="-122"/>
                </a:rPr>
                <a:t>所在公司：</a:t>
              </a:r>
              <a:endParaRPr lang="zh-CN" altLang="en-US" sz="3200" b="1" dirty="0">
                <a:latin typeface="华文楷体" panose="02010600040101010101" charset="-122"/>
                <a:ea typeface="华文楷体" panose="02010600040101010101" charset="-122"/>
              </a:endParaRPr>
            </a:p>
          </p:txBody>
        </p:sp>
        <p:sp>
          <p:nvSpPr>
            <p:cNvPr id="13" name="文本框 6"/>
            <p:cNvSpPr txBox="1"/>
            <p:nvPr/>
          </p:nvSpPr>
          <p:spPr>
            <a:xfrm>
              <a:off x="4220405" y="3726586"/>
              <a:ext cx="7574736" cy="10772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3200" b="1" dirty="0" smtClean="0">
                  <a:latin typeface="华文楷体" panose="02010600040101010101" charset="-122"/>
                  <a:ea typeface="华文楷体" panose="02010600040101010101" charset="-122"/>
                </a:rPr>
                <a:t>常建龙</a:t>
              </a:r>
              <a:endParaRPr lang="en-US" altLang="zh-CN" sz="3200" b="1" dirty="0" smtClean="0"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ctr"/>
              <a:r>
                <a:rPr lang="zh-CN" altLang="en-US" sz="3200" b="1" dirty="0" smtClean="0">
                  <a:latin typeface="华文楷体" panose="02010600040101010101" charset="-122"/>
                  <a:ea typeface="华文楷体" panose="02010600040101010101" charset="-122"/>
                </a:rPr>
                <a:t>华为云主任研究员</a:t>
              </a:r>
              <a:endParaRPr lang="zh-CN" altLang="en-US" sz="3200" b="1" dirty="0">
                <a:latin typeface="华文楷体" panose="02010600040101010101" charset="-122"/>
                <a:ea typeface="华文楷体" panose="02010600040101010101" charset="-122"/>
              </a:endParaRPr>
            </a:p>
          </p:txBody>
        </p:sp>
      </p:grpSp>
      <p:pic>
        <p:nvPicPr>
          <p:cNvPr id="1026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 </a:t>
            </a:r>
            <a:r>
              <a:rPr lang="en-US" altLang="zh-CN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根据目的选择</a:t>
            </a:r>
            <a:endParaRPr lang="zh-CN" altLang="en-US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874475"/>
              </p:ext>
            </p:extLst>
          </p:nvPr>
        </p:nvGraphicFramePr>
        <p:xfrm>
          <a:off x="286603" y="2403228"/>
          <a:ext cx="11695706" cy="3355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0698"/>
                <a:gridCol w="5881857"/>
                <a:gridCol w="3193151"/>
              </a:tblGrid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企业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前途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钱途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华为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/>
                        <a:t>50%</a:t>
                      </a:r>
                      <a:r>
                        <a:rPr lang="zh-CN" altLang="en-US" sz="2800" b="1" dirty="0" smtClean="0"/>
                        <a:t>科研</a:t>
                      </a:r>
                      <a:r>
                        <a:rPr lang="en-US" altLang="zh-CN" sz="2800" b="1" dirty="0" smtClean="0"/>
                        <a:t>+50%</a:t>
                      </a:r>
                      <a:r>
                        <a:rPr lang="zh-CN" altLang="en-US" sz="2800" b="1" dirty="0" smtClean="0"/>
                        <a:t>项目</a:t>
                      </a:r>
                      <a:r>
                        <a:rPr lang="zh-CN" altLang="en-US" sz="2800" b="1" dirty="0" smtClean="0">
                          <a:solidFill>
                            <a:srgbClr val="F8D7CD"/>
                          </a:solidFill>
                        </a:rPr>
                        <a:t>，快速成长期</a:t>
                      </a:r>
                      <a:endParaRPr lang="zh-CN" altLang="en-US" sz="2800" b="1" dirty="0">
                        <a:solidFill>
                          <a:srgbClr val="F8D7C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三星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/>
                        <a:t>100%</a:t>
                      </a:r>
                      <a:r>
                        <a:rPr lang="zh-CN" altLang="en-US" sz="2800" b="1" dirty="0" smtClean="0"/>
                        <a:t>科研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深信服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/>
                        <a:t>100%</a:t>
                      </a:r>
                      <a:r>
                        <a:rPr lang="zh-CN" altLang="en-US" sz="2800" b="1" dirty="0" smtClean="0"/>
                        <a:t>项目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0290" y="1167407"/>
            <a:ext cx="11255309" cy="498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根据目标确定最终去向</a:t>
            </a:r>
            <a:endParaRPr lang="en-US" altLang="zh-CN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893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 </a:t>
            </a:r>
            <a:r>
              <a:rPr lang="en-US" altLang="zh-CN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根据目的选择</a:t>
            </a:r>
            <a:endParaRPr lang="zh-CN" altLang="en-US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895565"/>
              </p:ext>
            </p:extLst>
          </p:nvPr>
        </p:nvGraphicFramePr>
        <p:xfrm>
          <a:off x="286603" y="2403228"/>
          <a:ext cx="11695706" cy="3355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0698"/>
                <a:gridCol w="5881857"/>
                <a:gridCol w="3193151"/>
              </a:tblGrid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企业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前途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钱途</a:t>
                      </a:r>
                      <a:endParaRPr lang="zh-CN" altLang="en-US" sz="2800" b="1" dirty="0"/>
                    </a:p>
                  </a:txBody>
                  <a:tcPr/>
                </a:tc>
              </a:tr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华为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/>
                        <a:t>50%</a:t>
                      </a:r>
                      <a:r>
                        <a:rPr lang="zh-CN" altLang="en-US" sz="2800" b="1" dirty="0" smtClean="0"/>
                        <a:t>科研</a:t>
                      </a:r>
                      <a:r>
                        <a:rPr lang="en-US" altLang="zh-CN" sz="2800" b="1" dirty="0" smtClean="0"/>
                        <a:t>+50%</a:t>
                      </a: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项目，</a:t>
                      </a:r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</a:rPr>
                        <a:t>快速成长期</a:t>
                      </a:r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三星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/>
                        <a:t>100%</a:t>
                      </a:r>
                      <a:r>
                        <a:rPr lang="zh-CN" altLang="en-US" sz="2800" b="1" dirty="0" smtClean="0"/>
                        <a:t>科研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 smtClean="0"/>
                        <a:t>深信服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/>
                        <a:t>100%</a:t>
                      </a:r>
                      <a:r>
                        <a:rPr lang="zh-CN" altLang="en-US" sz="2800" b="1" dirty="0" smtClean="0"/>
                        <a:t>项目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0290" y="1167407"/>
            <a:ext cx="11255309" cy="498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根据目标确定最终去向</a:t>
            </a:r>
            <a:endParaRPr lang="en-US" altLang="zh-CN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600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毕业去向</a:t>
            </a:r>
            <a:endParaRPr lang="zh-CN" altLang="en-US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266" name="Picture 2" descr="https://timgsa.baidu.com/timg?image&amp;quality=80&amp;size=b9999_10000&amp;sec=1590644777485&amp;di=ce8ed68540ba81f5d0ea61c7cd007611&amp;imgtype=0&amp;src=http%3A%2F%2F5b0988e595225.cdn.sohucs.com%2Fimages%2F20180424%2F3149d603f9184a92b5583120fffd44c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43" t="24649" r="3281" b="30802"/>
          <a:stretch/>
        </p:blipFill>
        <p:spPr bwMode="auto">
          <a:xfrm>
            <a:off x="-3113" y="84911"/>
            <a:ext cx="2799645" cy="8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s://timgsa.baidu.com/timg?image&amp;quality=80&amp;size=b9999_10000&amp;sec=1590645054921&amp;di=40c22b2009501b3bf6ed1ba20fac9971&amp;imgtype=0&amp;src=http%3A%2F%2Fwww.fangyuba.com%2Fupload_files%2Farticle%2F62%2F1_20190823110853_eina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194" y="2211269"/>
            <a:ext cx="9661946" cy="151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下箭头 30"/>
          <p:cNvSpPr/>
          <p:nvPr/>
        </p:nvSpPr>
        <p:spPr>
          <a:xfrm>
            <a:off x="5973015" y="4869496"/>
            <a:ext cx="360305" cy="458929"/>
          </a:xfrm>
          <a:prstGeom prst="downArrow">
            <a:avLst/>
          </a:prstGeom>
          <a:gradFill>
            <a:gsLst>
              <a:gs pos="24000">
                <a:srgbClr val="00B050"/>
              </a:gs>
              <a:gs pos="100000">
                <a:srgbClr val="92D05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339479" y="1624243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优秀团队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166886" y="4318839"/>
            <a:ext cx="3972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华为云 海量的计算资源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880496" y="279101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endParaRPr lang="zh-CN" altLang="en-US" sz="2800" b="1" dirty="0">
              <a:solidFill>
                <a:srgbClr val="00B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173824" y="5227623"/>
            <a:ext cx="5958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产</a:t>
            </a:r>
            <a:r>
              <a:rPr lang="zh-CN" altLang="en-US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</a:t>
            </a:r>
            <a:r>
              <a:rPr lang="zh-CN" altLang="en-US" sz="2800" b="1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研 </a:t>
            </a:r>
            <a:r>
              <a:rPr lang="en-US" altLang="zh-CN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-&gt;</a:t>
            </a:r>
            <a:r>
              <a:rPr lang="zh-CN" altLang="en-US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大规模智慧机器学习平台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04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0" y="2141747"/>
            <a:ext cx="12191999" cy="189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auto">
              <a:lnSpc>
                <a:spcPct val="120000"/>
              </a:lnSpc>
              <a:spcAft>
                <a:spcPts val="600"/>
              </a:spcAft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谢谢各位同学的聆听！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5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就业</a:t>
            </a:r>
          </a:p>
        </p:txBody>
      </p:sp>
      <p:sp>
        <p:nvSpPr>
          <p:cNvPr id="3" name="矩形 2"/>
          <p:cNvSpPr/>
          <p:nvPr/>
        </p:nvSpPr>
        <p:spPr>
          <a:xfrm>
            <a:off x="656590" y="1474912"/>
            <a:ext cx="10827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兵者，国之大事，死生之地，存亡之道，不可不察也。</a:t>
            </a:r>
            <a:r>
              <a:rPr lang="zh-CN" altLang="en-US" sz="4000" b="1" dirty="0">
                <a:latin typeface="Arial" panose="020B0604020202020204" pitchFamily="34" charset="0"/>
              </a:rPr>
              <a:t>故经之以五事，校之以计，而索其情</a:t>
            </a:r>
            <a:r>
              <a:rPr lang="en-US" altLang="zh-CN" sz="4000" b="1" dirty="0">
                <a:latin typeface="Arial" panose="020B0604020202020204" pitchFamily="34" charset="0"/>
              </a:rPr>
              <a:t>: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一曰道，二曰天，三曰地，四曰将，五曰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法。</a:t>
            </a:r>
            <a:endParaRPr lang="en-US" altLang="zh-CN" sz="4000" b="1" dirty="0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r"/>
            <a:r>
              <a:rPr lang="en-US" altLang="zh-CN" sz="4000" b="1" dirty="0" smtClean="0">
                <a:latin typeface="Arial" panose="020B0604020202020204" pitchFamily="34" charset="0"/>
              </a:rPr>
              <a:t>--</a:t>
            </a:r>
            <a:r>
              <a:rPr lang="zh-CN" altLang="en-US" sz="4000" b="1" dirty="0" smtClean="0">
                <a:latin typeface="Arial" panose="020B0604020202020204" pitchFamily="34" charset="0"/>
              </a:rPr>
              <a:t>孙子兵法</a:t>
            </a:r>
            <a:endParaRPr lang="zh-CN" altLang="en-US" sz="4000" b="1" dirty="0"/>
          </a:p>
        </p:txBody>
      </p:sp>
      <p:sp>
        <p:nvSpPr>
          <p:cNvPr id="37" name="矩形 36"/>
          <p:cNvSpPr/>
          <p:nvPr/>
        </p:nvSpPr>
        <p:spPr>
          <a:xfrm>
            <a:off x="656590" y="4593907"/>
            <a:ext cx="10827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就业，生之大事，不可不察。</a:t>
            </a:r>
            <a:r>
              <a:rPr lang="zh-CN" altLang="en-US" sz="4000" b="1" dirty="0" smtClean="0">
                <a:latin typeface="Arial" panose="020B0604020202020204" pitchFamily="34" charset="0"/>
              </a:rPr>
              <a:t>故</a:t>
            </a:r>
            <a:r>
              <a:rPr lang="zh-CN" altLang="en-US" sz="4000" b="1" dirty="0">
                <a:latin typeface="Arial" panose="020B0604020202020204" pitchFamily="34" charset="0"/>
              </a:rPr>
              <a:t>经之</a:t>
            </a:r>
            <a:r>
              <a:rPr lang="zh-CN" altLang="en-US" sz="4000" b="1" dirty="0" smtClean="0">
                <a:latin typeface="Arial" panose="020B0604020202020204" pitchFamily="34" charset="0"/>
              </a:rPr>
              <a:t>以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四</a:t>
            </a:r>
            <a:r>
              <a:rPr lang="zh-CN" altLang="en-US" sz="4000" b="1" dirty="0" smtClean="0">
                <a:latin typeface="Arial" panose="020B0604020202020204" pitchFamily="34" charset="0"/>
              </a:rPr>
              <a:t>事</a:t>
            </a:r>
            <a:r>
              <a:rPr lang="zh-CN" altLang="en-US" sz="4000" b="1" dirty="0">
                <a:latin typeface="Arial" panose="020B0604020202020204" pitchFamily="34" charset="0"/>
              </a:rPr>
              <a:t>，校之以计，而索其</a:t>
            </a:r>
            <a:r>
              <a:rPr lang="zh-CN" altLang="en-US" sz="4000" b="1" dirty="0" smtClean="0">
                <a:latin typeface="Arial" panose="020B0604020202020204" pitchFamily="34" charset="0"/>
              </a:rPr>
              <a:t>情</a:t>
            </a:r>
            <a:r>
              <a:rPr lang="en-US" altLang="zh-CN" sz="4000" b="1" dirty="0" smtClean="0">
                <a:latin typeface="Arial" panose="020B0604020202020204" pitchFamily="34" charset="0"/>
              </a:rPr>
              <a:t>: 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一曰天时，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二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曰地利，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三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曰人和，四曰</a:t>
            </a:r>
            <a:r>
              <a:rPr lang="zh-CN" altLang="en-US" sz="4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目的</a:t>
            </a:r>
            <a:r>
              <a:rPr lang="zh-CN" altLang="en-US" sz="4000" b="1" dirty="0" smtClean="0">
                <a:solidFill>
                  <a:srgbClr val="4343FF"/>
                </a:solidFill>
                <a:latin typeface="Arial" panose="020B0604020202020204" pitchFamily="34" charset="0"/>
              </a:rPr>
              <a:t>。</a:t>
            </a:r>
            <a:endParaRPr lang="en-US" altLang="zh-CN" sz="4000" b="1" dirty="0" smtClean="0">
              <a:solidFill>
                <a:srgbClr val="4343FF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10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498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自己和公司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高校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/…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关系 → </a:t>
            </a:r>
            <a:r>
              <a:rPr lang="zh-CN" alt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劳务关系！千万别想太多！</a:t>
            </a:r>
            <a:endParaRPr lang="en-US" altLang="zh-CN" sz="2500" b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很多人容易想多，夹杂了过多的个人情感或者脑补出来的个人情感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altLang="zh-CN" sz="25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公司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高校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/…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目的 →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招聘员工，让员工做对自己有益的事情！</a:t>
            </a:r>
            <a:endParaRPr lang="en-US" altLang="zh-CN" sz="25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不同企业之间只是目标要求不一样，本质没差异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5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个人目的 →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选择公司，做对自己有益的事情！</a:t>
            </a:r>
            <a:endParaRPr lang="en-US" altLang="zh-CN" sz="25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前途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钱途（权重根据自己设定调整）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1266" name="Picture 2" descr="https://ss1.bdstatic.com/70cFvXSh_Q1YnxGkpoWK1HF6hhy/it/u=992619934,3634999453&amp;fm=26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154" y="3025422"/>
            <a:ext cx="3601155" cy="360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矩形 18"/>
          <p:cNvSpPr/>
          <p:nvPr/>
        </p:nvSpPr>
        <p:spPr>
          <a:xfrm>
            <a:off x="4953613" y="4872251"/>
            <a:ext cx="3427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哪个公司最优：</a:t>
            </a:r>
            <a:endParaRPr lang="en-US" altLang="zh-CN" sz="36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325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154" y="3025422"/>
            <a:ext cx="3601155" cy="360115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498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自己和公司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高校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/…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关系 → </a:t>
            </a:r>
            <a:r>
              <a:rPr lang="zh-CN" alt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劳务关系！千万别想太多！</a:t>
            </a:r>
            <a:endParaRPr lang="en-US" altLang="zh-CN" sz="2500" b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很多人容易想多，夹杂了过多的个人情感或者脑补出来的个人情感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altLang="zh-CN" sz="25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公司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高校</a:t>
            </a:r>
            <a:r>
              <a:rPr lang="en-US" altLang="zh-CN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/…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目的 →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招聘员工，让员工做对自己有益的事情！</a:t>
            </a:r>
            <a:endParaRPr lang="en-US" altLang="zh-CN" sz="25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不同企业之间只是目标要求不一样，本质没差异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5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个人目的 → </a:t>
            </a:r>
            <a:r>
              <a:rPr lang="zh-CN" altLang="en-US" sz="2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选择公司，做对自己有益的事情！</a:t>
            </a:r>
            <a:endParaRPr lang="en-US" altLang="zh-CN" sz="25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前途 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钱途（权重根据自己设定调整）</a:t>
            </a:r>
            <a:r>
              <a:rPr lang="en-US" altLang="zh-CN" sz="22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53613" y="4872251"/>
            <a:ext cx="342754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哪个公司最优：</a:t>
            </a:r>
            <a:endParaRPr lang="en-US" altLang="zh-CN" sz="36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6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自身目的决定！</a:t>
            </a:r>
            <a:endParaRPr lang="zh-CN" altLang="en-US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645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4291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问清楚自己短期最看重什么？</a:t>
            </a:r>
            <a:endParaRPr lang="en-US" altLang="zh-CN" sz="25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前途 钱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途？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问清楚自己长期最看重什么？</a:t>
            </a:r>
            <a:endParaRPr lang="en-US" altLang="zh-CN" sz="25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前途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钱途？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长期利益和短期利益能不能兼得？</a:t>
            </a:r>
            <a:endParaRPr lang="en-US" altLang="zh-CN" sz="25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难！但是不是不可以。</a:t>
            </a:r>
            <a:endParaRPr lang="en-US" altLang="zh-CN" sz="2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522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0289" y="4693315"/>
            <a:ext cx="11255309" cy="1775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透过事情本身看本质（以科研为例）</a:t>
            </a:r>
            <a:endParaRPr lang="en-US" altLang="zh-CN" sz="24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论文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是核心！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论文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机器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4510513"/>
              </p:ext>
            </p:extLst>
          </p:nvPr>
        </p:nvGraphicFramePr>
        <p:xfrm>
          <a:off x="4222045" y="5221241"/>
          <a:ext cx="7261929" cy="15776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0643"/>
                <a:gridCol w="2420643"/>
                <a:gridCol w="2420643"/>
              </a:tblGrid>
              <a:tr h="525875"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研究机构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企业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58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人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学生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实习生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58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机器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拮据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充足</a:t>
                      </a:r>
                      <a:endParaRPr lang="zh-CN" alt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3390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问清楚自己短期最看重什么？</a:t>
            </a:r>
            <a:endParaRPr lang="en-US" altLang="zh-CN" sz="25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前途 钱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途？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问清楚自己长期最看重什么？</a:t>
            </a:r>
            <a:endParaRPr lang="en-US" altLang="zh-CN" sz="25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前途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钱途？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长期利益和短期利益能不能兼得？</a:t>
            </a:r>
            <a:endParaRPr lang="en-US" altLang="zh-CN" sz="25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难！但是不是不可以。</a:t>
            </a:r>
            <a:endParaRPr lang="en-US" altLang="zh-CN" sz="2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512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0289" y="4693315"/>
            <a:ext cx="11255309" cy="1775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透过事情本身看本质（以科研为例）</a:t>
            </a:r>
            <a:endParaRPr lang="en-US" altLang="zh-CN" sz="24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论文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是核心！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论文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机器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288338"/>
              </p:ext>
            </p:extLst>
          </p:nvPr>
        </p:nvGraphicFramePr>
        <p:xfrm>
          <a:off x="4222045" y="5221241"/>
          <a:ext cx="7261929" cy="15776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0643"/>
                <a:gridCol w="2420643"/>
                <a:gridCol w="2420643"/>
              </a:tblGrid>
              <a:tr h="525875"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研究机构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企业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58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人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学生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实习生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258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机器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拮据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充足</a:t>
                      </a:r>
                      <a:endParaRPr lang="zh-CN" alt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3390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问清楚自己短期最看重什么？</a:t>
            </a:r>
            <a:endParaRPr lang="en-US" altLang="zh-CN" sz="25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前途 钱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途？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问清楚自己长期最看重什么？</a:t>
            </a:r>
            <a:endParaRPr lang="en-US" altLang="zh-CN" sz="25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前途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钱途？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25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长期利益和短期利益能不能兼得？</a:t>
            </a:r>
            <a:endParaRPr lang="en-US" altLang="zh-CN" sz="2500" b="1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难！但是不是不可以。</a:t>
            </a:r>
            <a:endParaRPr lang="en-US" altLang="zh-CN" sz="2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72635" y="3434525"/>
            <a:ext cx="389080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科研≠去研究机构</a:t>
            </a:r>
            <a:endParaRPr lang="en-US" altLang="zh-CN" sz="36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项目≠投身去企业</a:t>
            </a:r>
            <a:endParaRPr lang="zh-CN" altLang="en-US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41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 </a:t>
            </a:r>
            <a:r>
              <a:rPr lang="en-US" altLang="zh-CN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信息人脉收集</a:t>
            </a:r>
            <a:endParaRPr lang="zh-CN" altLang="en-US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498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信息就是价值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794627"/>
              </p:ext>
            </p:extLst>
          </p:nvPr>
        </p:nvGraphicFramePr>
        <p:xfrm>
          <a:off x="773261" y="2164313"/>
          <a:ext cx="10444344" cy="41232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81448"/>
                <a:gridCol w="3481448"/>
                <a:gridCol w="3481448"/>
              </a:tblGrid>
              <a:tr h="68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科研机构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大厂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创业企业、国外企业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自动化所（</a:t>
                      </a:r>
                      <a:r>
                        <a:rPr lang="en-US" altLang="zh-CN" sz="2000" b="1" dirty="0" smtClean="0"/>
                        <a:t>2019.1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腾讯（</a:t>
                      </a:r>
                      <a:r>
                        <a:rPr lang="en-US" altLang="zh-CN" sz="2000" b="1" dirty="0" smtClean="0"/>
                        <a:t>2019.3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商汤（</a:t>
                      </a:r>
                      <a:r>
                        <a:rPr lang="en-US" altLang="zh-CN" sz="2000" b="1" dirty="0" smtClean="0"/>
                        <a:t>2019.7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深圳鹏城实验室（</a:t>
                      </a:r>
                      <a:r>
                        <a:rPr lang="en-US" altLang="zh-CN" sz="2000" b="1" dirty="0" smtClean="0"/>
                        <a:t>2019.3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三星（</a:t>
                      </a:r>
                      <a:r>
                        <a:rPr lang="en-US" altLang="zh-CN" sz="2000" b="1" dirty="0" smtClean="0"/>
                        <a:t>2019.6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旷视（</a:t>
                      </a:r>
                      <a:r>
                        <a:rPr lang="en-US" altLang="zh-CN" sz="2000" b="1" dirty="0" smtClean="0"/>
                        <a:t>2019.7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南开计算机（</a:t>
                      </a:r>
                      <a:r>
                        <a:rPr lang="en-US" altLang="zh-CN" sz="2000" b="1" dirty="0" smtClean="0"/>
                        <a:t>2019.4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华为（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MSRA</a:t>
                      </a:r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人大高瓴（</a:t>
                      </a:r>
                      <a:r>
                        <a:rPr lang="en-US" altLang="zh-CN" sz="2000" b="1" dirty="0" smtClean="0"/>
                        <a:t>2019.7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华为（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err="1" smtClean="0"/>
                        <a:t>DeepMind</a:t>
                      </a:r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 smtClean="0"/>
                        <a:t>2019.11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上海交大（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深信服（</a:t>
                      </a:r>
                      <a:r>
                        <a:rPr lang="en-US" altLang="zh-CN" sz="2000" b="1" dirty="0" smtClean="0"/>
                        <a:t>2019.12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000" b="1" dirty="0" smtClean="0"/>
                        <a:t>Facebook</a:t>
                      </a:r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 smtClean="0"/>
                        <a:t>2019.12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470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56590" y="976630"/>
            <a:ext cx="10826750" cy="7620"/>
            <a:chOff x="1034" y="1538"/>
            <a:chExt cx="17050" cy="12"/>
          </a:xfrm>
        </p:grpSpPr>
        <p:cxnSp>
          <p:nvCxnSpPr>
            <p:cNvPr id="16" name="Straight Connector 4"/>
            <p:cNvCxnSpPr/>
            <p:nvPr/>
          </p:nvCxnSpPr>
          <p:spPr>
            <a:xfrm flipH="1">
              <a:off x="12616" y="1538"/>
              <a:ext cx="5469" cy="12"/>
            </a:xfrm>
            <a:prstGeom prst="line">
              <a:avLst/>
            </a:prstGeom>
            <a:ln w="53975" cap="sq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34" y="1542"/>
              <a:ext cx="11613" cy="4"/>
            </a:xfrm>
            <a:prstGeom prst="line">
              <a:avLst/>
            </a:prstGeom>
            <a:ln w="1016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标题 1"/>
          <p:cNvSpPr txBox="1">
            <a:spLocks/>
          </p:cNvSpPr>
          <p:nvPr/>
        </p:nvSpPr>
        <p:spPr>
          <a:xfrm>
            <a:off x="2880095" y="68908"/>
            <a:ext cx="6207936" cy="8553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 </a:t>
            </a:r>
            <a:r>
              <a:rPr lang="en-US" altLang="zh-CN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信息人脉收集</a:t>
            </a:r>
            <a:endParaRPr lang="zh-CN" altLang="en-US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0290" y="1044575"/>
            <a:ext cx="11255309" cy="498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081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081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信息就是价值</a:t>
            </a:r>
            <a:endParaRPr lang="en-US" altLang="zh-CN" sz="2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773261" y="2164313"/>
          <a:ext cx="10444344" cy="41232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81448"/>
                <a:gridCol w="3481448"/>
                <a:gridCol w="3481448"/>
              </a:tblGrid>
              <a:tr h="68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科研机构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大厂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创业企业、国外企业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自动化所（</a:t>
                      </a:r>
                      <a:r>
                        <a:rPr lang="en-US" altLang="zh-CN" sz="2000" b="1" dirty="0" smtClean="0"/>
                        <a:t>2019.1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腾讯（</a:t>
                      </a:r>
                      <a:r>
                        <a:rPr lang="en-US" altLang="zh-CN" sz="2000" b="1" dirty="0" smtClean="0"/>
                        <a:t>2019.3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商汤（</a:t>
                      </a:r>
                      <a:r>
                        <a:rPr lang="en-US" altLang="zh-CN" sz="2000" b="1" dirty="0" smtClean="0"/>
                        <a:t>2019.7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深圳鹏城实验室（</a:t>
                      </a:r>
                      <a:r>
                        <a:rPr lang="en-US" altLang="zh-CN" sz="2000" b="1" dirty="0" smtClean="0"/>
                        <a:t>2019.3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三星（</a:t>
                      </a:r>
                      <a:r>
                        <a:rPr lang="en-US" altLang="zh-CN" sz="2000" b="1" dirty="0" smtClean="0"/>
                        <a:t>2019.6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旷视（</a:t>
                      </a:r>
                      <a:r>
                        <a:rPr lang="en-US" altLang="zh-CN" sz="2000" b="1" dirty="0" smtClean="0"/>
                        <a:t>2019.7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南开计算机（</a:t>
                      </a:r>
                      <a:r>
                        <a:rPr lang="en-US" altLang="zh-CN" sz="2000" b="1" dirty="0" smtClean="0"/>
                        <a:t>2019.4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华为（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MSRA</a:t>
                      </a:r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人大高瓴（</a:t>
                      </a:r>
                      <a:r>
                        <a:rPr lang="en-US" altLang="zh-CN" sz="2000" b="1" dirty="0" smtClean="0"/>
                        <a:t>2019.7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华为（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err="1" smtClean="0"/>
                        <a:t>DeepMind</a:t>
                      </a:r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 smtClean="0"/>
                        <a:t>2019.11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</a:tr>
              <a:tr h="68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000" b="1" dirty="0" smtClean="0"/>
                        <a:t>上海交大（</a:t>
                      </a:r>
                      <a:r>
                        <a:rPr lang="en-US" altLang="zh-CN" sz="2000" b="1" dirty="0" smtClean="0"/>
                        <a:t>2019.8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/>
                        <a:t>深信服（</a:t>
                      </a:r>
                      <a:r>
                        <a:rPr lang="en-US" altLang="zh-CN" sz="2000" b="1" dirty="0" smtClean="0"/>
                        <a:t>2019.12</a:t>
                      </a:r>
                      <a:r>
                        <a:rPr lang="zh-CN" altLang="en-US" sz="2000" b="1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000" b="1" dirty="0" smtClean="0"/>
                        <a:t>Facebook</a:t>
                      </a:r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 smtClean="0"/>
                        <a:t>2019.12</a:t>
                      </a:r>
                      <a:r>
                        <a:rPr lang="zh-CN" altLang="en-US" sz="2000" b="1" dirty="0" smtClean="0"/>
                        <a:t>）</a:t>
                      </a:r>
                      <a:endParaRPr lang="zh-CN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6400261" y="1368927"/>
            <a:ext cx="4817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外企必须刷题、练口语</a:t>
            </a:r>
            <a:endParaRPr lang="zh-CN" altLang="en-US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Picture 2" descr="C:\Users\Administrator\Desktop\8402f2de-7220-4a0f-a963-4fb56d22ab4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280" y="-274320"/>
            <a:ext cx="1950720" cy="1290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198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9230</TotalTime>
  <Words>828</Words>
  <Application>Microsoft Office PowerPoint</Application>
  <PresentationFormat>自定义</PresentationFormat>
  <Paragraphs>152</Paragraphs>
  <Slides>13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目标驱动选择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cjl</dc:creator>
  <cp:keywords>CTPClassification=CTP_NT</cp:keywords>
  <cp:lastModifiedBy>PC</cp:lastModifiedBy>
  <cp:revision>1762</cp:revision>
  <dcterms:created xsi:type="dcterms:W3CDTF">2017-06-06T11:31:00Z</dcterms:created>
  <dcterms:modified xsi:type="dcterms:W3CDTF">2021-09-25T12:07:20Z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2052-10.1.0.6553</vt:lpwstr>
  </property>
  <property fmtid="{D5CDD505-2E9C-101B-9397-08002B2CF9AE}" pid="3" name="TitusGUID">
    <vt:lpwstr>35c0b4eb-5d58-472a-bf7d-38554b24cbfa</vt:lpwstr>
  </property>
  <property fmtid="{D5CDD505-2E9C-101B-9397-08002B2CF9AE}" pid="4" name="CTP_TimeStamp">
    <vt:lpwstr>2019-03-21 14:51:20Z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